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6E1010F7-47F7-4A19-872B-FBDDF36DF5F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CA5DA5C-2E78-439E-98C3-C50E8C0AF25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17855" y="3014641"/>
            <a:ext cx="4847038" cy="2019777"/>
          </a:xfrm>
        </p:spPr>
        <p:txBody>
          <a:bodyPr/>
          <a:lstStyle/>
          <a:p>
            <a:r>
              <a:rPr lang="en-US" sz="5400" b="1" dirty="0"/>
              <a:t>What’s a Credit Line?!?</a:t>
            </a:r>
          </a:p>
        </p:txBody>
      </p:sp>
    </p:spTree>
    <p:extLst>
      <p:ext uri="{BB962C8B-B14F-4D97-AF65-F5344CB8AC3E}">
        <p14:creationId xmlns:p14="http://schemas.microsoft.com/office/powerpoint/2010/main" val="224877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29200"/>
            <a:ext cx="8153400" cy="152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 1.   Artist Unknown, </a:t>
            </a:r>
            <a:r>
              <a:rPr lang="en-US" sz="2800" i="1" dirty="0" err="1"/>
              <a:t>Adire</a:t>
            </a:r>
            <a:r>
              <a:rPr lang="en-US" sz="2800" i="1" dirty="0"/>
              <a:t> Cloth</a:t>
            </a:r>
            <a:r>
              <a:rPr lang="en-US" sz="2800" dirty="0"/>
              <a:t>, 1804. Cotton </a:t>
            </a:r>
          </a:p>
          <a:p>
            <a:pPr marL="0" indent="0">
              <a:buNone/>
            </a:pPr>
            <a:r>
              <a:rPr lang="en-US" sz="2800" dirty="0"/>
              <a:t>       and Indigo, 75” x 69 ¼”. High Museum of Art,          </a:t>
            </a:r>
          </a:p>
          <a:p>
            <a:pPr marL="0" indent="0">
              <a:buNone/>
            </a:pPr>
            <a:r>
              <a:rPr lang="en-US" sz="2800" dirty="0"/>
              <a:t>       Atlanta, Georgia.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4572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86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Not the exact image. Sorry.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153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 Yoruba People, </a:t>
            </a:r>
            <a:r>
              <a:rPr lang="en-US" sz="2800" i="1" dirty="0"/>
              <a:t>Ritual Dress Element</a:t>
            </a:r>
            <a:r>
              <a:rPr lang="en-US" sz="2800" dirty="0"/>
              <a:t>, 19</a:t>
            </a:r>
            <a:r>
              <a:rPr lang="en-US" sz="2800" baseline="30000" dirty="0"/>
              <a:t>th</a:t>
            </a:r>
            <a:r>
              <a:rPr lang="en-US" sz="2800" dirty="0"/>
              <a:t> Century. </a:t>
            </a:r>
          </a:p>
          <a:p>
            <a:pPr marL="0" indent="0">
              <a:buNone/>
            </a:pPr>
            <a:r>
              <a:rPr lang="en-US" sz="2800" dirty="0"/>
              <a:t>      Cloth, glass beads, cord, 19 ½” x 21 ¾”.     </a:t>
            </a:r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dirty="0" err="1"/>
              <a:t>Tambaran</a:t>
            </a:r>
            <a:r>
              <a:rPr lang="en-US" sz="2800" dirty="0"/>
              <a:t> Gallery, New York.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94" y="1676400"/>
            <a:ext cx="2807594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47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305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Hans Hofmann, </a:t>
            </a:r>
            <a:r>
              <a:rPr lang="en-US" sz="2800" i="1" dirty="0"/>
              <a:t>Song of the Nightingale</a:t>
            </a:r>
            <a:r>
              <a:rPr lang="en-US" sz="2800" dirty="0"/>
              <a:t>, 1964. Oil </a:t>
            </a:r>
          </a:p>
          <a:p>
            <a:pPr marL="0" indent="0">
              <a:buNone/>
            </a:pPr>
            <a:r>
              <a:rPr lang="en-US" sz="2800" dirty="0"/>
              <a:t>    on Canvas, 84” x 72”. Private Collection, New York.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"/>
            <a:ext cx="4572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4582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4.  </a:t>
            </a:r>
            <a:r>
              <a:rPr lang="en-US" sz="2800" dirty="0" err="1"/>
              <a:t>Syd</a:t>
            </a:r>
            <a:r>
              <a:rPr lang="en-US" sz="2800" dirty="0"/>
              <a:t> Mead, illustration for proposed </a:t>
            </a:r>
            <a:r>
              <a:rPr lang="en-US" sz="2800" dirty="0" err="1"/>
              <a:t>t.v</a:t>
            </a:r>
            <a:r>
              <a:rPr lang="en-US" sz="2800" dirty="0"/>
              <a:t>. series </a:t>
            </a:r>
            <a:r>
              <a:rPr lang="en-US" sz="2800" i="1" dirty="0"/>
              <a:t>LA2015, 1987</a:t>
            </a:r>
            <a:r>
              <a:rPr lang="en-US" sz="2800" dirty="0"/>
              <a:t>. </a:t>
            </a:r>
            <a:r>
              <a:rPr lang="en-US" sz="2800" dirty="0" err="1"/>
              <a:t>Gouche</a:t>
            </a:r>
            <a:r>
              <a:rPr lang="en-US" sz="2800" dirty="0"/>
              <a:t> on illustration board, 20” x 30”.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181600" cy="35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65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2057400"/>
            <a:ext cx="51816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en-US" sz="2800" dirty="0" err="1"/>
              <a:t>Claes</a:t>
            </a:r>
            <a:r>
              <a:rPr lang="en-US" sz="2800" dirty="0"/>
              <a:t> Oldenburg and </a:t>
            </a:r>
            <a:r>
              <a:rPr lang="en-US" sz="2800" dirty="0" err="1"/>
              <a:t>Coosje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     van </a:t>
            </a:r>
            <a:r>
              <a:rPr lang="en-US" sz="2800" dirty="0" err="1"/>
              <a:t>Bruggen</a:t>
            </a:r>
            <a:r>
              <a:rPr lang="en-US" sz="2800" dirty="0"/>
              <a:t>, </a:t>
            </a:r>
            <a:r>
              <a:rPr lang="en-US" sz="2800" i="1" dirty="0"/>
              <a:t>Clothespin</a:t>
            </a:r>
            <a:r>
              <a:rPr lang="en-US" sz="2800" dirty="0"/>
              <a:t>, </a:t>
            </a:r>
          </a:p>
          <a:p>
            <a:pPr marL="0" indent="0">
              <a:buNone/>
            </a:pPr>
            <a:r>
              <a:rPr lang="en-US" sz="2800" dirty="0"/>
              <a:t>     1976. Painted steel and     </a:t>
            </a:r>
          </a:p>
          <a:p>
            <a:pPr marL="0" indent="0">
              <a:buNone/>
            </a:pPr>
            <a:r>
              <a:rPr lang="en-US" sz="2800" dirty="0"/>
              <a:t>     stainless steel, 45’ x 12’ 3 ¼”.   </a:t>
            </a:r>
          </a:p>
          <a:p>
            <a:pPr marL="0" indent="0">
              <a:buNone/>
            </a:pPr>
            <a:r>
              <a:rPr lang="en-US" sz="2800" dirty="0"/>
              <a:t>     Centre Square, Philadelphia.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302"/>
            <a:ext cx="2894647" cy="61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2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29200"/>
            <a:ext cx="8153400" cy="118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Andy Warhol, </a:t>
            </a:r>
            <a:r>
              <a:rPr lang="en-US" sz="2800" i="1" dirty="0"/>
              <a:t>Marilyn Monroe</a:t>
            </a:r>
            <a:r>
              <a:rPr lang="en-US" sz="2800" dirty="0"/>
              <a:t>, 1962. Silk Screen Print, 205 cm x 145 cm. Tate Gallery, London.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9269"/>
            <a:ext cx="6213231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49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5105400"/>
            <a:ext cx="7467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Edward Hopper, </a:t>
            </a:r>
            <a:r>
              <a:rPr lang="en-US" sz="2800" i="1" dirty="0"/>
              <a:t>Nighthawks</a:t>
            </a:r>
            <a:r>
              <a:rPr lang="en-US" sz="2800" dirty="0"/>
              <a:t>, 1942. Oil on canvas, 30” x 60”. The Art Institute of Chicago.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740509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15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time, begin the Elements of Art practice worksheet.</a:t>
            </a:r>
          </a:p>
          <a:p>
            <a:endParaRPr lang="en-US" sz="3200" dirty="0"/>
          </a:p>
          <a:p>
            <a:r>
              <a:rPr lang="en-US" sz="3200" dirty="0"/>
              <a:t>Wednesday we will begin our next project, so you must have your supplies here by then!!!</a:t>
            </a:r>
          </a:p>
        </p:txBody>
      </p:sp>
    </p:spTree>
    <p:extLst>
      <p:ext uri="{BB962C8B-B14F-4D97-AF65-F5344CB8AC3E}">
        <p14:creationId xmlns:p14="http://schemas.microsoft.com/office/powerpoint/2010/main" val="400345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7467600" cy="4694325"/>
          </a:xfrm>
        </p:spPr>
        <p:txBody>
          <a:bodyPr>
            <a:normAutofit/>
          </a:bodyPr>
          <a:lstStyle/>
          <a:p>
            <a:r>
              <a:rPr lang="en-US" sz="4400" dirty="0"/>
              <a:t>Talk with your shoulder partner for 15 seconds about you think a </a:t>
            </a:r>
            <a:r>
              <a:rPr lang="en-US" sz="4400" b="1" dirty="0"/>
              <a:t>CREDIT LINE </a:t>
            </a:r>
            <a:r>
              <a:rPr lang="en-US" sz="4400" dirty="0"/>
              <a:t>is…</a:t>
            </a:r>
          </a:p>
          <a:p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Think </a:t>
            </a:r>
            <a:r>
              <a:rPr lang="en-US" sz="4400" b="1" dirty="0"/>
              <a:t>ART</a:t>
            </a:r>
            <a:r>
              <a:rPr lang="en-US" sz="4400" dirty="0"/>
              <a:t>!</a:t>
            </a:r>
          </a:p>
          <a:p>
            <a:pPr marL="0" indent="0" algn="ctr">
              <a:buNone/>
            </a:pPr>
            <a:r>
              <a:rPr lang="en-US" sz="4400" b="1" dirty="0"/>
              <a:t>GO!</a:t>
            </a:r>
          </a:p>
        </p:txBody>
      </p:sp>
    </p:spTree>
    <p:extLst>
      <p:ext uri="{BB962C8B-B14F-4D97-AF65-F5344CB8AC3E}">
        <p14:creationId xmlns:p14="http://schemas.microsoft.com/office/powerpoint/2010/main" val="89617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Let’s get a few things straight…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8001000" cy="358140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Credit Line- </a:t>
            </a:r>
            <a:r>
              <a:rPr lang="en-US" sz="3600" dirty="0"/>
              <a:t>A list of important facts about a work of art </a:t>
            </a:r>
          </a:p>
          <a:p>
            <a:endParaRPr lang="en-US" sz="3600" dirty="0"/>
          </a:p>
          <a:p>
            <a:r>
              <a:rPr lang="en-US" sz="3600" b="1" u="sng" dirty="0"/>
              <a:t>Medium</a:t>
            </a:r>
            <a:r>
              <a:rPr lang="en-US" sz="3600" dirty="0"/>
              <a:t>- the material used to make art (media is plural)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381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087437"/>
          </a:xfrm>
        </p:spPr>
        <p:txBody>
          <a:bodyPr/>
          <a:lstStyle/>
          <a:p>
            <a:r>
              <a:rPr lang="en-US" dirty="0"/>
              <a:t>Parts of a Credit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/>
              <a:t>Name:</a:t>
            </a:r>
            <a:r>
              <a:rPr lang="en-US" sz="2800" b="1" dirty="0"/>
              <a:t> </a:t>
            </a:r>
            <a:r>
              <a:rPr lang="en-US" dirty="0"/>
              <a:t>of the artist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Title:</a:t>
            </a:r>
            <a:r>
              <a:rPr lang="en-US" sz="2800" b="1" dirty="0"/>
              <a:t> </a:t>
            </a:r>
            <a:r>
              <a:rPr lang="en-US" dirty="0"/>
              <a:t>of the work.  This always appears in italics.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Year:</a:t>
            </a:r>
            <a:r>
              <a:rPr lang="en-US" sz="2800" b="1" dirty="0"/>
              <a:t> </a:t>
            </a:r>
            <a:r>
              <a:rPr lang="en-US" dirty="0"/>
              <a:t>the work was created. 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Medium:</a:t>
            </a:r>
            <a:r>
              <a:rPr lang="en-US" sz="2800" b="1" dirty="0"/>
              <a:t> </a:t>
            </a:r>
            <a:r>
              <a:rPr lang="en-US" dirty="0"/>
              <a:t>used by the artist.  It will say mixed media if more than one where used.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Size:</a:t>
            </a:r>
            <a:r>
              <a:rPr lang="en-US" sz="2800" b="1" dirty="0"/>
              <a:t> </a:t>
            </a:r>
            <a:r>
              <a:rPr lang="en-US" dirty="0"/>
              <a:t>of the work.  1st number is always the height, 2nd is the width, and 3D the 3rd is the depth.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Location:</a:t>
            </a:r>
            <a:r>
              <a:rPr lang="en-US" sz="2800" b="1" dirty="0"/>
              <a:t> </a:t>
            </a:r>
            <a:r>
              <a:rPr lang="en-US" dirty="0"/>
              <a:t>of the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2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1066800"/>
            <a:ext cx="1828800" cy="51054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Name?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Title?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Year?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Medium?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Size?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Location?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9829"/>
            <a:ext cx="6317563" cy="459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08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7924800" cy="1066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Salvador Dali, </a:t>
            </a:r>
            <a:r>
              <a:rPr lang="en-US" i="1" dirty="0"/>
              <a:t>The Persistence of Memory,</a:t>
            </a:r>
            <a:r>
              <a:rPr lang="en-US" dirty="0"/>
              <a:t> 1931. Oil on Canvas,     9 ½” x 13” (24 x 33 cm). The Museum of Modern Art, New York.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457200"/>
            <a:ext cx="63166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56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81001"/>
            <a:ext cx="8041440" cy="838199"/>
          </a:xfrm>
        </p:spPr>
        <p:txBody>
          <a:bodyPr/>
          <a:lstStyle/>
          <a:p>
            <a:r>
              <a:rPr lang="en-US" b="1" dirty="0"/>
              <a:t>Your turn!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467600" cy="4953000"/>
          </a:xfrm>
        </p:spPr>
        <p:txBody>
          <a:bodyPr>
            <a:normAutofit/>
          </a:bodyPr>
          <a:lstStyle/>
          <a:p>
            <a:r>
              <a:rPr lang="en-US" sz="3200" dirty="0"/>
              <a:t>Each table will need one piece of notebook paper and a person to record…</a:t>
            </a:r>
          </a:p>
          <a:p>
            <a:endParaRPr lang="en-US" sz="3200" dirty="0"/>
          </a:p>
          <a:p>
            <a:r>
              <a:rPr lang="en-US" sz="3200" dirty="0"/>
              <a:t>Number your paper 1-7</a:t>
            </a:r>
          </a:p>
          <a:p>
            <a:endParaRPr lang="en-US" sz="3200" dirty="0"/>
          </a:p>
          <a:p>
            <a:r>
              <a:rPr lang="en-US" sz="3200" dirty="0"/>
              <a:t>Write down what you think the credit line would be for each artwork as it is passed around…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001000" cy="5715000"/>
          </a:xfrm>
        </p:spPr>
        <p:txBody>
          <a:bodyPr>
            <a:normAutofit/>
          </a:bodyPr>
          <a:lstStyle/>
          <a:p>
            <a:pPr marL="0" lvl="0" indent="0">
              <a:buClr>
                <a:srgbClr val="A63212"/>
              </a:buClr>
              <a:buNone/>
            </a:pPr>
            <a:r>
              <a:rPr lang="en-US" sz="4400" b="1" u="sng" dirty="0">
                <a:solidFill>
                  <a:prstClr val="white">
                    <a:lumMod val="75000"/>
                    <a:lumOff val="25000"/>
                  </a:prstClr>
                </a:solidFill>
              </a:rPr>
              <a:t>Don’t Forget: </a:t>
            </a:r>
            <a:r>
              <a:rPr lang="en-US" sz="4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	      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Name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Title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Year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Medium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Size</a:t>
            </a:r>
          </a:p>
          <a:p>
            <a:pPr marL="0" lvl="0" indent="0" algn="ctr">
              <a:buClr>
                <a:srgbClr val="A63212"/>
              </a:buClr>
              <a:buNone/>
            </a:pPr>
            <a:r>
              <a:rPr lang="en-US" sz="44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0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8177649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57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TC101790492[[fn=Sketchbook]]</Template>
  <TotalTime>1620</TotalTime>
  <Words>475</Words>
  <Application>Microsoft Macintosh PowerPoint</Application>
  <PresentationFormat>On-screen Show (4:3)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Cambria</vt:lpstr>
      <vt:lpstr>Rage Italic</vt:lpstr>
      <vt:lpstr>Sketchbook</vt:lpstr>
      <vt:lpstr>What’s a Credit Line?!?</vt:lpstr>
      <vt:lpstr>PowerPoint Presentation</vt:lpstr>
      <vt:lpstr>Let’s get a few things straight…</vt:lpstr>
      <vt:lpstr>Parts of a Credit Line</vt:lpstr>
      <vt:lpstr>PowerPoint Presentation</vt:lpstr>
      <vt:lpstr>PowerPoint Presentation</vt:lpstr>
      <vt:lpstr>Your turn!</vt:lpstr>
      <vt:lpstr>PowerPoint Presentation</vt:lpstr>
      <vt:lpstr>PowerPoint Presentation</vt:lpstr>
      <vt:lpstr>PowerPoint Presentation</vt:lpstr>
      <vt:lpstr>Not the exact image. Sorry.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Reminders…</vt:lpstr>
    </vt:vector>
  </TitlesOfParts>
  <Company>FHSD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a Credit Line?!?</dc:title>
  <dc:creator>Hoelscher, Brittany M.</dc:creator>
  <cp:lastModifiedBy>Foote, Rebecca Elise (ref9hp)</cp:lastModifiedBy>
  <cp:revision>20</cp:revision>
  <dcterms:created xsi:type="dcterms:W3CDTF">2012-08-17T22:11:16Z</dcterms:created>
  <dcterms:modified xsi:type="dcterms:W3CDTF">2021-07-15T00:07:05Z</dcterms:modified>
</cp:coreProperties>
</file>